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59" r:id="rId5"/>
    <p:sldId id="271" r:id="rId6"/>
    <p:sldId id="274" r:id="rId7"/>
    <p:sldId id="265" r:id="rId8"/>
    <p:sldId id="281" r:id="rId9"/>
    <p:sldId id="282" r:id="rId10"/>
    <p:sldId id="283" r:id="rId11"/>
    <p:sldId id="284" r:id="rId12"/>
    <p:sldId id="263" r:id="rId13"/>
    <p:sldId id="276" r:id="rId14"/>
    <p:sldId id="275" r:id="rId15"/>
    <p:sldId id="277" r:id="rId16"/>
    <p:sldId id="278" r:id="rId17"/>
    <p:sldId id="279" r:id="rId18"/>
    <p:sldId id="280" r:id="rId19"/>
    <p:sldId id="285" r:id="rId20"/>
    <p:sldId id="26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aswati Mukherjee" initials="DSM" lastIdx="2" clrIdx="0">
    <p:extLst>
      <p:ext uri="{19B8F6BF-5375-455C-9EA6-DF929625EA0E}">
        <p15:presenceInfo xmlns:p15="http://schemas.microsoft.com/office/powerpoint/2012/main" userId="7730fe13c4f7b1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4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E3BF4-0C4D-46CE-BF78-A8F587CD8602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64B1D-1149-4A79-A93F-F6651E7DC9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1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64B1D-1149-4A79-A93F-F6651E7DC98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80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844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31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56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1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7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45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42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68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04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23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35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D0628-834A-458A-AD27-E8023E29157F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531BD-1C7E-40BE-A3DF-A43E6EB058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77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b/d28/tutorial_cascade_classifier.html" TargetMode="External"/><Relationship Id="rId2" Type="http://schemas.openxmlformats.org/officeDocument/2006/relationships/hyperlink" Target="https://python.hotexamples.com/examples/picamerastream/PiVideoStream/-/python-pivideostream-class-exampl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matlabcentral/answers/264007-how-to-receive-rgb-values-for-each-frame-of-the-video" TargetMode="External"/><Relationship Id="rId5" Type="http://schemas.openxmlformats.org/officeDocument/2006/relationships/hyperlink" Target="https://www.geeksforgeeks.org/python-opencv-capture-video-from-camera/" TargetMode="External"/><Relationship Id="rId4" Type="http://schemas.openxmlformats.org/officeDocument/2006/relationships/hyperlink" Target="https://stackoverflow.com/questions/71381525/python-zooming-and-capturing-a-specific-part-of-a-webcam-live-video-using-opencv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53783"/>
          </a:xfrm>
        </p:spPr>
        <p:txBody>
          <a:bodyPr>
            <a:normAutofit fontScale="90000"/>
          </a:bodyPr>
          <a:lstStyle/>
          <a:p>
            <a:r>
              <a:rPr lang="en-IN" dirty="0"/>
              <a:t>HEART RATE MEASUREMENT FROM FACIAL VIDEO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46184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GUIDE:</a:t>
            </a:r>
          </a:p>
          <a:p>
            <a:pPr algn="just"/>
            <a:r>
              <a:rPr lang="en-IN" dirty="0"/>
              <a:t>DR.L. SAIRAMESH 							</a:t>
            </a:r>
          </a:p>
          <a:p>
            <a:pPr algn="r"/>
            <a:r>
              <a:rPr lang="en-IN" dirty="0"/>
              <a:t>Bhuvaneshwari P,</a:t>
            </a:r>
          </a:p>
          <a:p>
            <a:pPr algn="r"/>
            <a:r>
              <a:rPr lang="en-IN" dirty="0"/>
              <a:t>2019202008,</a:t>
            </a:r>
          </a:p>
          <a:p>
            <a:pPr algn="r"/>
            <a:r>
              <a:rPr lang="en-IN" dirty="0"/>
              <a:t>								MCA-Regular.															</a:t>
            </a:r>
          </a:p>
        </p:txBody>
      </p:sp>
    </p:spTree>
    <p:extLst>
      <p:ext uri="{BB962C8B-B14F-4D97-AF65-F5344CB8AC3E}">
        <p14:creationId xmlns:p14="http://schemas.microsoft.com/office/powerpoint/2010/main" val="3021474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B21F-BC22-42BA-A091-7EF1D600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HAAR CASCADE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A4B63-9217-41E7-8E6D-A0363413AA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Loading the image</a:t>
            </a:r>
          </a:p>
          <a:p>
            <a:pPr marL="0" indent="0">
              <a:buNone/>
            </a:pPr>
            <a:r>
              <a:rPr lang="en-IN" sz="240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Converting the image to grayscale</a:t>
            </a:r>
            <a:endParaRPr lang="en-IN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Loading the required haar-cascade XML classifier file</a:t>
            </a:r>
          </a:p>
          <a:p>
            <a:pPr marL="0" indent="0">
              <a:buNone/>
            </a:pPr>
            <a:r>
              <a:rPr lang="en-IN" sz="240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Applying the face detection method on the grayscale image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E820AA-12DA-41F5-A746-751D94880B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2716" t="23752" r="9083" b="20577"/>
          <a:stretch/>
        </p:blipFill>
        <p:spPr>
          <a:xfrm>
            <a:off x="6481482" y="1690688"/>
            <a:ext cx="4769224" cy="3926542"/>
          </a:xfrm>
        </p:spPr>
      </p:pic>
    </p:spTree>
    <p:extLst>
      <p:ext uri="{BB962C8B-B14F-4D97-AF65-F5344CB8AC3E}">
        <p14:creationId xmlns:p14="http://schemas.microsoft.com/office/powerpoint/2010/main" val="123825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215A-919C-4D32-8AB5-56A4EBE2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B85EE-C607-4EA6-95DE-57664AAE6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component signals were fast Fourier transformed. </a:t>
            </a:r>
          </a:p>
          <a:p>
            <a:pPr algn="l">
              <a:lnSpc>
                <a:spcPct val="100000"/>
              </a:lnSpc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FFT converts the component signals into an estimation of power spectra (squared magnitude) .</a:t>
            </a:r>
          </a:p>
          <a:p>
            <a:pPr algn="l">
              <a:lnSpc>
                <a:spcPct val="100000"/>
              </a:lnSpc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high peak in power at a certain frequency means that the component was made up mostly of a sine-wave at that specific frequency. </a:t>
            </a:r>
          </a:p>
          <a:p>
            <a:pPr algn="l">
              <a:lnSpc>
                <a:spcPct val="100000"/>
              </a:lnSpc>
            </a:pPr>
            <a:r>
              <a:rPr lang="en-IN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frequency is in most cases a reflection of the detected heart rate. </a:t>
            </a:r>
            <a:endParaRPr lang="en-IN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0B6F59-A588-4FF7-B090-342DFB8FCA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2959" t="26254" r="34169" b="28266"/>
          <a:stretch/>
        </p:blipFill>
        <p:spPr>
          <a:xfrm>
            <a:off x="6284259" y="1690688"/>
            <a:ext cx="5069541" cy="3957077"/>
          </a:xfrm>
        </p:spPr>
      </p:pic>
    </p:spTree>
    <p:extLst>
      <p:ext uri="{BB962C8B-B14F-4D97-AF65-F5344CB8AC3E}">
        <p14:creationId xmlns:p14="http://schemas.microsoft.com/office/powerpoint/2010/main" val="261840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 recording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F4C11D-354A-4AE1-A2B8-878184D241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300" t="20743" r="51409" b="5839"/>
          <a:stretch/>
        </p:blipFill>
        <p:spPr>
          <a:xfrm>
            <a:off x="838200" y="1480008"/>
            <a:ext cx="4912151" cy="5099901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CD33A27-6C95-450A-B59E-485930BDB1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694" t="21066" r="38463" b="20717"/>
          <a:stretch/>
        </p:blipFill>
        <p:spPr>
          <a:xfrm>
            <a:off x="6441651" y="499621"/>
            <a:ext cx="5191025" cy="5788057"/>
          </a:xfrm>
        </p:spPr>
      </p:pic>
    </p:spTree>
    <p:extLst>
      <p:ext uri="{BB962C8B-B14F-4D97-AF65-F5344CB8AC3E}">
        <p14:creationId xmlns:p14="http://schemas.microsoft.com/office/powerpoint/2010/main" val="405130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6AC793-989B-4E03-96A6-7961D60B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_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9ACFBB2-B0AC-4B02-993F-C4B8A0E54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65608"/>
            <a:ext cx="9578419" cy="5611355"/>
          </a:xfrm>
        </p:spPr>
      </p:pic>
    </p:spTree>
    <p:extLst>
      <p:ext uri="{BB962C8B-B14F-4D97-AF65-F5344CB8AC3E}">
        <p14:creationId xmlns:p14="http://schemas.microsoft.com/office/powerpoint/2010/main" val="215300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11D5-92E9-411C-9C6C-174B364B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 COVERSION: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2E6896-D55A-4129-8907-E0A754DC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7" t="32569" r="50000" b="24103"/>
          <a:stretch/>
        </p:blipFill>
        <p:spPr>
          <a:xfrm>
            <a:off x="2094322" y="1690688"/>
            <a:ext cx="8003355" cy="4370747"/>
          </a:xfrm>
        </p:spPr>
      </p:pic>
    </p:spTree>
    <p:extLst>
      <p:ext uri="{BB962C8B-B14F-4D97-AF65-F5344CB8AC3E}">
        <p14:creationId xmlns:p14="http://schemas.microsoft.com/office/powerpoint/2010/main" val="299336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BF70-CEC0-4152-9A1E-D423F506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RGB &amp; HSV SIGNALS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10D070-2223-443A-ABE9-108D9366A2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481" t="21390" r="43951" b="18453"/>
          <a:stretch/>
        </p:blipFill>
        <p:spPr>
          <a:xfrm>
            <a:off x="838200" y="1555423"/>
            <a:ext cx="5037840" cy="452486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B80561-BE1C-4249-A257-7903FE3023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876" t="30365" r="15904" b="6486"/>
          <a:stretch/>
        </p:blipFill>
        <p:spPr>
          <a:xfrm>
            <a:off x="6315959" y="744718"/>
            <a:ext cx="5037841" cy="4901938"/>
          </a:xfrm>
        </p:spPr>
      </p:pic>
    </p:spTree>
    <p:extLst>
      <p:ext uri="{BB962C8B-B14F-4D97-AF65-F5344CB8AC3E}">
        <p14:creationId xmlns:p14="http://schemas.microsoft.com/office/powerpoint/2010/main" val="237940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447932-66DC-4AE7-AAA0-F838A6D7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PLOTTING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CFD5FE-165D-4370-950B-D2B58692D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54" t="43834" r="15229" b="19770"/>
          <a:stretch/>
        </p:blipFill>
        <p:spPr>
          <a:xfrm>
            <a:off x="467305" y="2130458"/>
            <a:ext cx="10967408" cy="3186260"/>
          </a:xfrm>
        </p:spPr>
      </p:pic>
    </p:spTree>
    <p:extLst>
      <p:ext uri="{BB962C8B-B14F-4D97-AF65-F5344CB8AC3E}">
        <p14:creationId xmlns:p14="http://schemas.microsoft.com/office/powerpoint/2010/main" val="2235754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2423-1463-4090-8A2D-4E4D5091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PEAK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954C3-11EB-4BE1-A775-7C4D3F4BD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54" t="34952" r="15351" b="9372"/>
          <a:stretch/>
        </p:blipFill>
        <p:spPr>
          <a:xfrm>
            <a:off x="1282045" y="1690688"/>
            <a:ext cx="9511646" cy="4587563"/>
          </a:xfrm>
        </p:spPr>
      </p:pic>
    </p:spTree>
    <p:extLst>
      <p:ext uri="{BB962C8B-B14F-4D97-AF65-F5344CB8AC3E}">
        <p14:creationId xmlns:p14="http://schemas.microsoft.com/office/powerpoint/2010/main" val="233868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76A96-AB5F-4D75-9D65-C06BE349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5642"/>
          </a:xfrm>
        </p:spPr>
        <p:txBody>
          <a:bodyPr>
            <a:normAutofit fontScale="90000"/>
          </a:bodyPr>
          <a:lstStyle/>
          <a:p>
            <a:r>
              <a:rPr lang="en-IN" dirty="0"/>
              <a:t>_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4EDB15-F8EF-4613-9F9C-37AF7D2DF3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4934" t="30364" r="22847" b="43726"/>
          <a:stretch/>
        </p:blipFill>
        <p:spPr>
          <a:xfrm>
            <a:off x="443057" y="1107281"/>
            <a:ext cx="10265791" cy="23217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15C181-751A-44E4-95F9-3FC6B4E06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562" t="56245" r="55086" b="11843"/>
          <a:stretch/>
        </p:blipFill>
        <p:spPr>
          <a:xfrm>
            <a:off x="1065229" y="3429000"/>
            <a:ext cx="4920792" cy="306387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778FBB-D5CE-46CA-96DE-D9EBD8AAE5A3}"/>
              </a:ext>
            </a:extLst>
          </p:cNvPr>
          <p:cNvSpPr/>
          <p:nvPr/>
        </p:nvSpPr>
        <p:spPr>
          <a:xfrm>
            <a:off x="6287678" y="3685880"/>
            <a:ext cx="5231877" cy="27054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1D12A-B81C-425B-AEEA-127CCA69F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23" t="55324" r="60593" b="26598"/>
          <a:stretch/>
        </p:blipFill>
        <p:spPr>
          <a:xfrm>
            <a:off x="6287678" y="3685880"/>
            <a:ext cx="5231877" cy="27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9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11816D-A188-47E7-8929-7C5D3E45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4DA69A-5D83-4F5C-8DC9-076CE1CD6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95" t="36848" r="36905" b="35442"/>
          <a:stretch/>
        </p:blipFill>
        <p:spPr>
          <a:xfrm>
            <a:off x="770965" y="510987"/>
            <a:ext cx="10515600" cy="5981887"/>
          </a:xfrm>
        </p:spPr>
      </p:pic>
    </p:spTree>
    <p:extLst>
      <p:ext uri="{BB962C8B-B14F-4D97-AF65-F5344CB8AC3E}">
        <p14:creationId xmlns:p14="http://schemas.microsoft.com/office/powerpoint/2010/main" val="286355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285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Traditional way of measurement of heart beat method could take lot of time consuming and in convincing of physical touching. 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pandemic situations like spread of virus, we might not wish to touch a patient to find the heart rate and doing electrocardiography. 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So, if this happened remotely, we will be convenient to measure the heart rate i.e., blood volume pulse. 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objective is to create a Realtime application using computer vision for estimating heart rate from a facial video.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48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0326"/>
            <a:ext cx="10515600" cy="4866637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https://python.hotexamples.com/examples/picamerastream/PiVideoStream/-/python-pivideostream-class-examples.html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uneet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Guptaa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Brojeshwar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Bhowmick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Arpan Pal(2020). Heart Rate Monitoring from Face Video using Pulse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Modeling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https://docs.opencv.org/3.4/db/d28/tutorial_cascade_classifier.html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https://stackoverflow.com/questions/71381525/python-zooming-and-capturing-a-specific-part-of-a-webcam-live-video-using-opencv</a:t>
            </a:r>
            <a:endParaRPr lang="en-I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https://www.geeksforgeeks.org/python-opencv-capture-video-from-camera/</a:t>
            </a:r>
            <a:endParaRPr lang="en-IN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https://www.mathworks.com/matlabcentral/answers/264007-how-to-receive-rgb-values-for-each-frame-of-the-video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arenR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29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85" y="2686294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11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00922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6706"/>
            <a:ext cx="10515600" cy="4070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defined as an application of artificial intelligence to assist the processing of statistical data.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 Deep Learning involves concepts of automation, it requires human guidance.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Deep Learning involves a high level of generalization in order to get a system that performs well on yet unseen data instances.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significance is the ability to process large numbers of features makes deep learning very powerful when dealing with unstructured data. </a:t>
            </a:r>
          </a:p>
        </p:txBody>
      </p:sp>
    </p:spTree>
    <p:extLst>
      <p:ext uri="{BB962C8B-B14F-4D97-AF65-F5344CB8AC3E}">
        <p14:creationId xmlns:p14="http://schemas.microsoft.com/office/powerpoint/2010/main" val="203268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495693"/>
              </p:ext>
            </p:extLst>
          </p:nvPr>
        </p:nvGraphicFramePr>
        <p:xfrm>
          <a:off x="706120" y="1297305"/>
          <a:ext cx="10187354" cy="548640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2903976221"/>
                    </a:ext>
                  </a:extLst>
                </a:gridCol>
                <a:gridCol w="2656169">
                  <a:extLst>
                    <a:ext uri="{9D8B030D-6E8A-4147-A177-3AD203B41FA5}">
                      <a16:colId xmlns:a16="http://schemas.microsoft.com/office/drawing/2014/main" val="323736782"/>
                    </a:ext>
                  </a:extLst>
                </a:gridCol>
                <a:gridCol w="3915397">
                  <a:extLst>
                    <a:ext uri="{9D8B030D-6E8A-4147-A177-3AD203B41FA5}">
                      <a16:colId xmlns:a16="http://schemas.microsoft.com/office/drawing/2014/main" val="1522600050"/>
                    </a:ext>
                  </a:extLst>
                </a:gridCol>
                <a:gridCol w="2848708">
                  <a:extLst>
                    <a:ext uri="{9D8B030D-6E8A-4147-A177-3AD203B41FA5}">
                      <a16:colId xmlns:a16="http://schemas.microsoft.com/office/drawing/2014/main" val="284311391"/>
                    </a:ext>
                  </a:extLst>
                </a:gridCol>
              </a:tblGrid>
              <a:tr h="32840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 &amp; </a:t>
                      </a: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the 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IN" sz="16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details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6736"/>
                  </a:ext>
                </a:extLst>
              </a:tr>
              <a:tr h="137661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Authors: H. Rahman, M.U. Ahmed, S. Begum, P. Funk</a:t>
                      </a:r>
                    </a:p>
                    <a:p>
                      <a:r>
                        <a:rPr lang="de-DE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Title: 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 Time Heart Rate Monitoring From Facial RGB Color Video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Using Webcam.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Fast Fourier Transform for signal analysis.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Independent Components Analysis for separating a multivariate signal and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Principal Component Analysis for estimation.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9th Annual Workshop of the Swedish Artificial Intelligence Society (SAIS) 2016,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Malmö, Sweden. </a:t>
                      </a: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212552"/>
                  </a:ext>
                </a:extLst>
              </a:tr>
              <a:tr h="159255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Authors: </a:t>
                      </a:r>
                      <a:r>
                        <a:rPr lang="fi-FI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P.V.P. Sai Kiran, 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Sujith Reddy Vangala, Mamoon Rashid.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Title: 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Efficient Approach for Measuring Heart Pulse from Real Time Facial RGB Color Videos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 algorithm for feature selection.</a:t>
                      </a: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Fourier Transform for signal analysis.</a:t>
                      </a:r>
                    </a:p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 calculation for estimation.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 2nd International Conference on Intelligent Engineering and Management.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886043"/>
                  </a:ext>
                </a:extLst>
              </a:tr>
              <a:tr h="1592555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3.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Authors: </a:t>
                      </a: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Carmen Nadrag, Vlad Poenaru and George Suciu.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Title: Heart Rate Measurement Using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Face Detection in Video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Haar Cascade for face detection.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 algorithm for feature selection.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Tracking algorithms 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 Boosting and Multiple Instance Learning tracker (MIL).</a:t>
                      </a: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R&amp;D Department, Beia Consult International, Bucharest, Romania, 2018.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25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48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6727"/>
          </a:xfrm>
        </p:spPr>
        <p:txBody>
          <a:bodyPr>
            <a:normAutofit fontScale="90000"/>
          </a:bodyPr>
          <a:lstStyle/>
          <a:p>
            <a:r>
              <a:rPr lang="en-IN" dirty="0"/>
              <a:t>FRAMEWORKS: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1"/>
            <a:ext cx="10515600" cy="5262564"/>
          </a:xfrm>
        </p:spPr>
        <p:txBody>
          <a:bodyPr>
            <a:normAutofit/>
          </a:bodyPr>
          <a:lstStyle/>
          <a:p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OpenMDAO</a:t>
            </a:r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4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OpenMDAO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open-source framework for multidisciplinary design, analysis, and optimization</a:t>
            </a:r>
            <a:r>
              <a:rPr lang="en-IN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 is designed to aid in linking together separate pieces of software for the purpose of combined analyses.</a:t>
            </a:r>
            <a:endParaRPr lang="en-IN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Platforms:</a:t>
            </a:r>
          </a:p>
          <a:p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 Navigator.</a:t>
            </a:r>
            <a:endParaRPr lang="en-IN" sz="20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 notebook </a:t>
            </a:r>
          </a:p>
          <a:p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IDLE</a:t>
            </a:r>
          </a:p>
          <a:p>
            <a:pPr marL="0" indent="0">
              <a:buNone/>
            </a:pPr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Library:</a:t>
            </a:r>
          </a:p>
          <a:p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 is a great tool for image processing and performing computer vision tasks. It is an open-source library that can be used to perform tasks like face detection, objection tracking, landmark detection, and much more. It supports multiple languages including python, java C++.</a:t>
            </a:r>
          </a:p>
          <a:p>
            <a:pPr marL="0" indent="0">
              <a:buNone/>
            </a:pPr>
            <a:endParaRPr lang="en-IN" sz="200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02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8155-0D2D-4B75-9ABC-89EDE9F70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836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BAA8B7-94E5-4DF7-AA3C-C0B2AA378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t="19354" r="25831" b="11754"/>
          <a:stretch/>
        </p:blipFill>
        <p:spPr>
          <a:xfrm>
            <a:off x="2092751" y="904973"/>
            <a:ext cx="8455843" cy="52884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270B3-D164-4B38-AF8E-D2D6155B2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8" t="39477" r="50867" b="52680"/>
          <a:stretch/>
        </p:blipFill>
        <p:spPr>
          <a:xfrm>
            <a:off x="2092751" y="3935505"/>
            <a:ext cx="3330896" cy="12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4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MODULES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344F3-769B-468F-B802-79E5EB24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Webcam</a:t>
            </a:r>
          </a:p>
          <a:p>
            <a:r>
              <a:rPr lang="en-IN" dirty="0"/>
              <a:t>Face detection</a:t>
            </a:r>
          </a:p>
          <a:p>
            <a:r>
              <a:rPr lang="en-IN" dirty="0"/>
              <a:t>ROI detection</a:t>
            </a:r>
          </a:p>
          <a:p>
            <a:r>
              <a:rPr lang="en-IN" dirty="0"/>
              <a:t>Frame conversion</a:t>
            </a:r>
          </a:p>
          <a:p>
            <a:r>
              <a:rPr lang="en-IN" dirty="0"/>
              <a:t>Image processing</a:t>
            </a:r>
          </a:p>
          <a:p>
            <a:r>
              <a:rPr lang="en-IN" dirty="0"/>
              <a:t>RGB &amp;HSV signal extraction</a:t>
            </a:r>
          </a:p>
          <a:p>
            <a:r>
              <a:rPr lang="en-IN" dirty="0"/>
              <a:t>Data plotting</a:t>
            </a:r>
          </a:p>
          <a:p>
            <a:r>
              <a:rPr lang="en-IN" dirty="0"/>
              <a:t>Heart Rate Measurement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409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7D10-6FB3-481E-83A8-C62EED91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FAA1F-0458-40F5-B933-35148DAB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Camera:</a:t>
            </a:r>
            <a:r>
              <a:rPr lang="en-IN" sz="1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</a:t>
            </a:r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the live video from user and covert the video into frames.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Input: captured video</a:t>
            </a: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output: frames.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Processing: </a:t>
            </a:r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Whole-frame image processing components &amp; helper methods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 split: Extract the red, green, and blue channels from an (n,m,3) shaped array representing a single image frame with RGB color coding.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RGB </a:t>
            </a:r>
            <a:r>
              <a:rPr lang="en-IN" sz="1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mux: Take three (</a:t>
            </a:r>
            <a:r>
              <a:rPr lang="en-IN" sz="1800" dirty="0" err="1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m,n</a:t>
            </a:r>
            <a:r>
              <a:rPr lang="en-IN" sz="1800" dirty="0">
                <a:solidFill>
                  <a:srgbClr val="202124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matrices of equal size and combine them into a single RGB-coded color frame.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CV wrap: Generic wrapper to take the simpler functions from the cv2 or SciPy image libraries to generate connectable openMDAO components for image processing.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solidFill>
                <a:srgbClr val="202124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9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7342-8568-491F-BDD9-D5C8521C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179F-50E4-4B2E-9331-B83145227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10515600" cy="4590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Gray scale: Turn (m,n,3) shaped RGB image frame to a (m,n) frame. Discards color information to produce simple image matrix.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Equalise contrast: Automatic contrast correction for grayscale images.</a:t>
            </a:r>
          </a:p>
          <a:p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 Detection: Defect the face with haar cascade Algorithm.</a:t>
            </a:r>
          </a:p>
          <a:p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ROI Detection: Defect the sub region in the face.</a:t>
            </a:r>
          </a:p>
          <a:p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 Analysis: signal Frequency analysis with Fast Fourier Transform(FFT)</a:t>
            </a:r>
          </a:p>
          <a:p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plotting: plot the obtained bpm in power spectral density and raw signal.</a:t>
            </a:r>
          </a:p>
          <a:p>
            <a:r>
              <a:rPr lang="en-IN" sz="2400" dirty="0">
                <a:solidFill>
                  <a:srgbClr val="20212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BPM plot: the estimated heart rate plotted in frame.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432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7669</TotalTime>
  <Words>1020</Words>
  <Application>Microsoft Office PowerPoint</Application>
  <PresentationFormat>Widescreen</PresentationFormat>
  <Paragraphs>110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Symbol</vt:lpstr>
      <vt:lpstr>Times New Roman</vt:lpstr>
      <vt:lpstr>Office Theme</vt:lpstr>
      <vt:lpstr>HEART RATE MEASUREMENT FROM FACIAL VIDEO </vt:lpstr>
      <vt:lpstr>MOTIVATION &amp; OBJECTIVE</vt:lpstr>
      <vt:lpstr>INTRODUCTION</vt:lpstr>
      <vt:lpstr>LITERATURE REVIEW</vt:lpstr>
      <vt:lpstr>FRAMEWORKS:</vt:lpstr>
      <vt:lpstr>Architecture Diagram</vt:lpstr>
      <vt:lpstr>LIST OF MODULES </vt:lpstr>
      <vt:lpstr>MODULE DESCRIPTION</vt:lpstr>
      <vt:lpstr>MODULES DESCRIPTION</vt:lpstr>
      <vt:lpstr>HAAR CASCADE ALGORITHM</vt:lpstr>
      <vt:lpstr>FAST FOURIER TRANSFORM</vt:lpstr>
      <vt:lpstr>Video recording</vt:lpstr>
      <vt:lpstr>_</vt:lpstr>
      <vt:lpstr>FRAME COVERSION:</vt:lpstr>
      <vt:lpstr>RGB &amp; HSV SIGNALS</vt:lpstr>
      <vt:lpstr>DATA PLOTTING</vt:lpstr>
      <vt:lpstr>PEAK DETECTION</vt:lpstr>
      <vt:lpstr>_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Windows User</dc:creator>
  <cp:lastModifiedBy>bhuvana bhuvi</cp:lastModifiedBy>
  <cp:revision>62</cp:revision>
  <dcterms:created xsi:type="dcterms:W3CDTF">2021-09-27T08:45:48Z</dcterms:created>
  <dcterms:modified xsi:type="dcterms:W3CDTF">2022-05-24T14:21:08Z</dcterms:modified>
</cp:coreProperties>
</file>